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74" r:id="rId5"/>
    <p:sldId id="303" r:id="rId6"/>
    <p:sldId id="325" r:id="rId7"/>
    <p:sldId id="326" r:id="rId8"/>
    <p:sldId id="327" r:id="rId9"/>
    <p:sldId id="328" r:id="rId10"/>
    <p:sldId id="329" r:id="rId11"/>
    <p:sldId id="330" r:id="rId1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60" autoAdjust="0"/>
    <p:restoredTop sz="94660"/>
  </p:normalViewPr>
  <p:slideViewPr>
    <p:cSldViewPr>
      <p:cViewPr>
        <p:scale>
          <a:sx n="61" d="100"/>
          <a:sy n="61" d="100"/>
        </p:scale>
        <p:origin x="-696" y="-1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85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1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18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35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1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06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69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54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8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49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7D14C-063A-4883-9977-D8134EF4C3D3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15EE5-F2F9-458F-901E-195A45A7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000" b="1" dirty="0"/>
              <a:t>Chapter 6</a:t>
            </a:r>
            <a:endParaRPr lang="en-US" sz="6000" dirty="0"/>
          </a:p>
          <a:p>
            <a:pPr marL="0" indent="0" algn="ctr">
              <a:buNone/>
            </a:pPr>
            <a:r>
              <a:rPr lang="en-US" sz="4000" b="1" dirty="0" smtClean="0"/>
              <a:t>Section </a:t>
            </a:r>
            <a:r>
              <a:rPr lang="en-US" sz="4000" b="1" dirty="0"/>
              <a:t>2:</a:t>
            </a:r>
            <a:r>
              <a:rPr lang="en-US" sz="4000" dirty="0"/>
              <a:t> Evaluating Polynomial Functions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12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2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3 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−4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4" t="30209" r="27734" b="8593"/>
          <a:stretch/>
        </p:blipFill>
        <p:spPr bwMode="auto">
          <a:xfrm>
            <a:off x="0" y="1558212"/>
            <a:ext cx="6593732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25251" y="6477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X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1400" y="5331668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X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65341" y="3726803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X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1490" y="4876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X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35594" y="3713584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X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58651" y="3732245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X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8077200"/>
            <a:ext cx="253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HW:6.2#69-78x3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92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776816"/>
          </a:xfrm>
        </p:spPr>
        <p:txBody>
          <a:bodyPr/>
          <a:lstStyle/>
          <a:p>
            <a:r>
              <a:rPr lang="en-US" dirty="0" smtClean="0"/>
              <a:t>Synthetic Substitution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838200"/>
            <a:ext cx="6172200" cy="609599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f(x</a:t>
            </a:r>
            <a:r>
              <a:rPr lang="en-US" b="1" dirty="0"/>
              <a:t>) = 2x</a:t>
            </a:r>
            <a:r>
              <a:rPr lang="en-US" b="1" baseline="30000" dirty="0"/>
              <a:t>4</a:t>
            </a:r>
            <a:r>
              <a:rPr lang="en-US" b="1" dirty="0"/>
              <a:t> – 8x</a:t>
            </a:r>
            <a:r>
              <a:rPr lang="en-US" b="1" baseline="30000" dirty="0"/>
              <a:t>2</a:t>
            </a:r>
            <a:r>
              <a:rPr lang="en-US" b="1" dirty="0"/>
              <a:t> + 5x – 7 when x = 3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393346"/>
            <a:ext cx="632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Step 1: </a:t>
            </a:r>
            <a:r>
              <a:rPr lang="en-US" sz="2400" dirty="0"/>
              <a:t>Write the coefficients of f(x) in order of descending exponents.  Write the value at which f(x) is being evaluated to the left.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690515"/>
              </p:ext>
            </p:extLst>
          </p:nvPr>
        </p:nvGraphicFramePr>
        <p:xfrm>
          <a:off x="228600" y="2593675"/>
          <a:ext cx="6172200" cy="3657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6136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-7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-43568" y="2438400"/>
            <a:ext cx="1120775" cy="685800"/>
            <a:chOff x="584" y="7526"/>
            <a:chExt cx="1766" cy="475"/>
          </a:xfrm>
        </p:grpSpPr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584" y="7526"/>
              <a:ext cx="1766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x-value 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>
              <a:off x="1698" y="7784"/>
              <a:ext cx="5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" name="Rectangle 7"/>
          <p:cNvSpPr/>
          <p:nvPr/>
        </p:nvSpPr>
        <p:spPr>
          <a:xfrm>
            <a:off x="-31630" y="327660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STEP 2</a:t>
            </a:r>
            <a:r>
              <a:rPr lang="en-US" sz="2400" dirty="0"/>
              <a:t>: Bring down the leading coefficient.  Multiply the leading coefficient by the x-value.  Write the product under the second coefficient.  Add.  Multiply the previous sum by the x-value.  Write the product under the third coefficient.  Add.  Repeat.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773306"/>
              </p:ext>
            </p:extLst>
          </p:nvPr>
        </p:nvGraphicFramePr>
        <p:xfrm>
          <a:off x="311270" y="5443781"/>
          <a:ext cx="6172200" cy="3657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6136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-7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1" name="Group 1"/>
          <p:cNvGrpSpPr>
            <a:grpSpLocks/>
          </p:cNvGrpSpPr>
          <p:nvPr/>
        </p:nvGrpSpPr>
        <p:grpSpPr bwMode="auto">
          <a:xfrm>
            <a:off x="-27122" y="6105474"/>
            <a:ext cx="1120775" cy="685800"/>
            <a:chOff x="584" y="7526"/>
            <a:chExt cx="1766" cy="475"/>
          </a:xfrm>
        </p:grpSpPr>
        <p:sp>
          <p:nvSpPr>
            <p:cNvPr id="52" name="Text Box 2"/>
            <p:cNvSpPr txBox="1">
              <a:spLocks noChangeArrowheads="1"/>
            </p:cNvSpPr>
            <p:nvPr/>
          </p:nvSpPr>
          <p:spPr bwMode="auto">
            <a:xfrm>
              <a:off x="584" y="7526"/>
              <a:ext cx="1766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pitchFamily="34" charset="0"/>
                </a:rPr>
                <a:t>add 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3" name="AutoShape 3"/>
            <p:cNvCxnSpPr>
              <a:cxnSpLocks noChangeShapeType="1"/>
            </p:cNvCxnSpPr>
            <p:nvPr/>
          </p:nvCxnSpPr>
          <p:spPr bwMode="auto">
            <a:xfrm>
              <a:off x="1698" y="7784"/>
              <a:ext cx="5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4" name="AutoShape 3"/>
          <p:cNvCxnSpPr>
            <a:cxnSpLocks noChangeShapeType="1"/>
          </p:cNvCxnSpPr>
          <p:nvPr/>
        </p:nvCxnSpPr>
        <p:spPr bwMode="auto">
          <a:xfrm>
            <a:off x="1752600" y="5782224"/>
            <a:ext cx="0" cy="41805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722408" y="5947907"/>
            <a:ext cx="1069690" cy="589712"/>
            <a:chOff x="1709453" y="5878312"/>
            <a:chExt cx="1069690" cy="589712"/>
          </a:xfrm>
        </p:grpSpPr>
        <p:cxnSp>
          <p:nvCxnSpPr>
            <p:cNvPr id="17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20126661">
              <a:off x="1709453" y="5878312"/>
              <a:ext cx="9525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3</a:t>
              </a:r>
              <a:endParaRPr lang="en-US" sz="20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743200" y="5935911"/>
            <a:ext cx="1069690" cy="589712"/>
            <a:chOff x="1709453" y="5878312"/>
            <a:chExt cx="1069690" cy="589712"/>
          </a:xfrm>
        </p:grpSpPr>
        <p:cxnSp>
          <p:nvCxnSpPr>
            <p:cNvPr id="23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 rot="20126661">
              <a:off x="1709453" y="5878312"/>
              <a:ext cx="9525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3</a:t>
              </a:r>
              <a:endParaRPr lang="en-US" sz="20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07291" y="5957248"/>
            <a:ext cx="1069690" cy="571727"/>
            <a:chOff x="1709453" y="5878312"/>
            <a:chExt cx="1069690" cy="589712"/>
          </a:xfrm>
        </p:grpSpPr>
        <p:cxnSp>
          <p:nvCxnSpPr>
            <p:cNvPr id="26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20126661">
              <a:off x="1709453" y="5878312"/>
              <a:ext cx="9525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3</a:t>
              </a:r>
              <a:endParaRPr lang="en-US" sz="20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76981" y="5988245"/>
            <a:ext cx="1069690" cy="589712"/>
            <a:chOff x="1709453" y="5878312"/>
            <a:chExt cx="1069690" cy="589712"/>
          </a:xfrm>
        </p:grpSpPr>
        <p:cxnSp>
          <p:nvCxnSpPr>
            <p:cNvPr id="29" name="AutoShape 3"/>
            <p:cNvCxnSpPr>
              <a:cxnSpLocks noChangeShapeType="1"/>
            </p:cNvCxnSpPr>
            <p:nvPr/>
          </p:nvCxnSpPr>
          <p:spPr bwMode="auto">
            <a:xfrm flipV="1">
              <a:off x="1940943" y="6124405"/>
              <a:ext cx="838200" cy="34361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20126661">
              <a:off x="1709453" y="5878312"/>
              <a:ext cx="9525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</a:t>
              </a:r>
              <a:r>
                <a:rPr lang="en-US" sz="2000" dirty="0" smtClean="0"/>
                <a:t>imes 3</a:t>
              </a:r>
              <a:endParaRPr lang="en-US" sz="20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633801" y="6211900"/>
            <a:ext cx="320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2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14979" y="5874642"/>
            <a:ext cx="320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6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03134" y="6211900"/>
            <a:ext cx="320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6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33179" y="5905133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18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77558" y="6285015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10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23213" y="5894291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30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23212" y="6285014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35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74847" y="5823349"/>
            <a:ext cx="734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108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84536" y="6239022"/>
            <a:ext cx="514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98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37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38" grpId="0"/>
      <p:bldP spid="3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VOCABULARY</a:t>
            </a:r>
            <a:endParaRPr lang="en-US" b="0" i="0" u="none" strike="noStrike" baseline="0" dirty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76400"/>
            <a:ext cx="6705600" cy="6034617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A </a:t>
            </a:r>
            <a:r>
              <a:rPr lang="en-US" b="1" u="sng" dirty="0"/>
              <a:t>polynomial</a:t>
            </a:r>
            <a:r>
              <a:rPr lang="en-US" dirty="0"/>
              <a:t> is a monomial or a sum of monomials.</a:t>
            </a:r>
          </a:p>
          <a:p>
            <a:pPr lvl="0"/>
            <a:r>
              <a:rPr lang="en-US" dirty="0"/>
              <a:t>A </a:t>
            </a:r>
            <a:r>
              <a:rPr lang="en-US" b="1" u="sng" dirty="0"/>
              <a:t>polynomial function</a:t>
            </a:r>
            <a:r>
              <a:rPr lang="en-US" dirty="0"/>
              <a:t> is a function of the form:    f(x) = </a:t>
            </a:r>
            <a:r>
              <a:rPr lang="en-US" dirty="0" err="1"/>
              <a:t>a</a:t>
            </a:r>
            <a:r>
              <a:rPr lang="en-US" baseline="-25000" dirty="0" err="1"/>
              <a:t>n</a:t>
            </a:r>
            <a:r>
              <a:rPr lang="en-US" dirty="0" err="1"/>
              <a:t>x</a:t>
            </a:r>
            <a:r>
              <a:rPr lang="en-US" baseline="30000" dirty="0" err="1"/>
              <a:t>n</a:t>
            </a:r>
            <a:r>
              <a:rPr lang="en-US" dirty="0"/>
              <a:t> + a</a:t>
            </a:r>
            <a:r>
              <a:rPr lang="en-US" baseline="-25000" dirty="0"/>
              <a:t>n-1</a:t>
            </a:r>
            <a:r>
              <a:rPr lang="en-US" dirty="0"/>
              <a:t>x</a:t>
            </a:r>
            <a:r>
              <a:rPr lang="en-US" baseline="30000" dirty="0"/>
              <a:t>n-1</a:t>
            </a:r>
            <a:r>
              <a:rPr lang="en-US" dirty="0"/>
              <a:t> + … + a</a:t>
            </a:r>
            <a:r>
              <a:rPr lang="en-US" baseline="-25000" dirty="0"/>
              <a:t>1</a:t>
            </a:r>
            <a:r>
              <a:rPr lang="en-US" dirty="0"/>
              <a:t>x</a:t>
            </a:r>
            <a:r>
              <a:rPr lang="en-US" baseline="-25000" dirty="0"/>
              <a:t> </a:t>
            </a:r>
            <a:r>
              <a:rPr lang="en-US" dirty="0"/>
              <a:t>+ a</a:t>
            </a:r>
            <a:r>
              <a:rPr lang="en-US" baseline="-25000" dirty="0"/>
              <a:t>0</a:t>
            </a:r>
            <a:r>
              <a:rPr lang="en-US" dirty="0"/>
              <a:t> where a</a:t>
            </a:r>
            <a:r>
              <a:rPr lang="en-US" baseline="-25000" dirty="0"/>
              <a:t>n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</a:t>
            </a:r>
            <a:r>
              <a:rPr lang="en-US" dirty="0"/>
              <a:t> </a:t>
            </a:r>
            <a:r>
              <a:rPr lang="en-US" dirty="0" smtClean="0"/>
              <a:t>0 and n is a whole number.</a:t>
            </a:r>
            <a:endParaRPr lang="en-US" dirty="0"/>
          </a:p>
          <a:p>
            <a:pPr lvl="0"/>
            <a:r>
              <a:rPr lang="en-US" dirty="0"/>
              <a:t>a</a:t>
            </a:r>
            <a:r>
              <a:rPr lang="en-US" baseline="-25000" dirty="0"/>
              <a:t>n</a:t>
            </a:r>
            <a:r>
              <a:rPr lang="en-US" dirty="0"/>
              <a:t> is the </a:t>
            </a:r>
            <a:r>
              <a:rPr lang="en-US" b="1" u="sng" dirty="0"/>
              <a:t>leading coefficient</a:t>
            </a:r>
            <a:r>
              <a:rPr lang="en-US" dirty="0"/>
              <a:t>, a</a:t>
            </a:r>
            <a:r>
              <a:rPr lang="en-US" baseline="-25000" dirty="0"/>
              <a:t>0</a:t>
            </a:r>
            <a:r>
              <a:rPr lang="en-US" dirty="0"/>
              <a:t> is the constant term, and n is the </a:t>
            </a:r>
            <a:r>
              <a:rPr lang="en-US" b="1" u="sng" dirty="0"/>
              <a:t>degree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A polynomial function is in </a:t>
            </a:r>
            <a:r>
              <a:rPr lang="en-US" b="1" u="sng" dirty="0"/>
              <a:t>standard form</a:t>
            </a:r>
            <a:r>
              <a:rPr lang="en-US" dirty="0"/>
              <a:t> if its terms are written in descending order of exponents from left to right.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50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COMMON POLYNOMIAL FUNCTIONS	</a:t>
            </a:r>
            <a:endParaRPr lang="en-US" b="0" i="0" u="none" strike="noStrike" baseline="0" smtClean="0">
              <a:latin typeface="Times New Roman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672674"/>
              </p:ext>
            </p:extLst>
          </p:nvPr>
        </p:nvGraphicFramePr>
        <p:xfrm>
          <a:off x="35766" y="2286000"/>
          <a:ext cx="6822233" cy="6705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60469"/>
                <a:gridCol w="1436260"/>
                <a:gridCol w="2919946"/>
                <a:gridCol w="1705558"/>
              </a:tblGrid>
              <a:tr h="5791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Degree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Type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Standard Form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Example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Constant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f(x) = a</a:t>
                      </a:r>
                      <a:r>
                        <a:rPr lang="en-US" sz="3200" baseline="-25000" dirty="0">
                          <a:effectLst/>
                        </a:rPr>
                        <a:t>0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1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en-US" sz="3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</a:rPr>
                        <a:t>Linear</a:t>
                      </a:r>
                      <a:endParaRPr lang="en-US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effectLst/>
                        </a:rPr>
                        <a:t>f(x) = a</a:t>
                      </a:r>
                      <a:r>
                        <a:rPr lang="en-US" sz="3200" baseline="-250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en-US" sz="3200" dirty="0">
                          <a:solidFill>
                            <a:srgbClr val="FF0000"/>
                          </a:solidFill>
                          <a:effectLst/>
                        </a:rPr>
                        <a:t>x + a</a:t>
                      </a:r>
                      <a:r>
                        <a:rPr lang="en-US" sz="3200" baseline="-250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3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76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B0F0"/>
                          </a:solidFill>
                          <a:effectLst/>
                        </a:rPr>
                        <a:t>2</a:t>
                      </a:r>
                      <a:endParaRPr lang="en-US" sz="3200" dirty="0">
                        <a:solidFill>
                          <a:srgbClr val="00B0F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solidFill>
                            <a:srgbClr val="00B0F0"/>
                          </a:solidFill>
                          <a:effectLst/>
                        </a:rPr>
                        <a:t>Quadratic</a:t>
                      </a:r>
                      <a:endParaRPr lang="en-US" sz="2500" dirty="0">
                        <a:solidFill>
                          <a:srgbClr val="00B0F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B0F0"/>
                          </a:solidFill>
                          <a:effectLst/>
                        </a:rPr>
                        <a:t>f(x) = a</a:t>
                      </a:r>
                      <a:r>
                        <a:rPr lang="en-US" sz="3200" baseline="-25000" dirty="0">
                          <a:solidFill>
                            <a:srgbClr val="00B0F0"/>
                          </a:solidFill>
                          <a:effectLst/>
                        </a:rPr>
                        <a:t>2</a:t>
                      </a:r>
                      <a:r>
                        <a:rPr lang="en-US" sz="3200" dirty="0">
                          <a:solidFill>
                            <a:srgbClr val="00B0F0"/>
                          </a:solidFill>
                          <a:effectLst/>
                        </a:rPr>
                        <a:t>x</a:t>
                      </a:r>
                      <a:r>
                        <a:rPr lang="en-US" sz="3200" baseline="30000" dirty="0">
                          <a:solidFill>
                            <a:srgbClr val="00B0F0"/>
                          </a:solidFill>
                          <a:effectLst/>
                        </a:rPr>
                        <a:t>2</a:t>
                      </a:r>
                      <a:r>
                        <a:rPr lang="en-US" sz="3200" dirty="0">
                          <a:solidFill>
                            <a:srgbClr val="00B0F0"/>
                          </a:solidFill>
                          <a:effectLst/>
                        </a:rPr>
                        <a:t> + a</a:t>
                      </a:r>
                      <a:r>
                        <a:rPr lang="en-US" sz="3200" baseline="-25000" dirty="0">
                          <a:solidFill>
                            <a:srgbClr val="00B0F0"/>
                          </a:solidFill>
                          <a:effectLst/>
                        </a:rPr>
                        <a:t>1</a:t>
                      </a:r>
                      <a:r>
                        <a:rPr lang="en-US" sz="3200" dirty="0">
                          <a:solidFill>
                            <a:srgbClr val="00B0F0"/>
                          </a:solidFill>
                          <a:effectLst/>
                        </a:rPr>
                        <a:t>x + a</a:t>
                      </a:r>
                      <a:r>
                        <a:rPr lang="en-US" sz="3200" baseline="-25000" dirty="0">
                          <a:solidFill>
                            <a:srgbClr val="00B0F0"/>
                          </a:solidFill>
                          <a:effectLst/>
                        </a:rPr>
                        <a:t>0</a:t>
                      </a:r>
                      <a:endParaRPr lang="en-US" sz="3200" dirty="0">
                        <a:solidFill>
                          <a:srgbClr val="00B0F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solidFill>
                          <a:srgbClr val="00B0F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endParaRPr lang="en-US" sz="3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B050"/>
                          </a:solidFill>
                          <a:effectLst/>
                        </a:rPr>
                        <a:t>Cubic</a:t>
                      </a:r>
                      <a:endParaRPr lang="en-US" sz="28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B050"/>
                          </a:solidFill>
                          <a:effectLst/>
                        </a:rPr>
                        <a:t>f(x) = a</a:t>
                      </a:r>
                      <a:r>
                        <a:rPr lang="en-US" sz="3200" baseline="-25000" dirty="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r>
                        <a:rPr lang="en-US" sz="3200" dirty="0">
                          <a:solidFill>
                            <a:srgbClr val="00B050"/>
                          </a:solidFill>
                          <a:effectLst/>
                        </a:rPr>
                        <a:t>x</a:t>
                      </a:r>
                      <a:r>
                        <a:rPr lang="en-US" sz="3200" baseline="30000" dirty="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r>
                        <a:rPr lang="en-US" sz="3200" dirty="0">
                          <a:solidFill>
                            <a:srgbClr val="00B050"/>
                          </a:solidFill>
                          <a:effectLst/>
                        </a:rPr>
                        <a:t> + a</a:t>
                      </a:r>
                      <a:r>
                        <a:rPr lang="en-US" sz="3200" baseline="-250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r>
                        <a:rPr lang="en-US" sz="3200" dirty="0">
                          <a:solidFill>
                            <a:srgbClr val="00B050"/>
                          </a:solidFill>
                          <a:effectLst/>
                        </a:rPr>
                        <a:t>x</a:t>
                      </a:r>
                      <a:r>
                        <a:rPr lang="en-US" sz="3200" baseline="30000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r>
                        <a:rPr lang="en-US" sz="3200" dirty="0">
                          <a:solidFill>
                            <a:srgbClr val="00B050"/>
                          </a:solidFill>
                          <a:effectLst/>
                        </a:rPr>
                        <a:t> + a</a:t>
                      </a:r>
                      <a:r>
                        <a:rPr lang="en-US" sz="3200" baseline="-25000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r>
                        <a:rPr lang="en-US" sz="3200" dirty="0">
                          <a:solidFill>
                            <a:srgbClr val="00B050"/>
                          </a:solidFill>
                          <a:effectLst/>
                        </a:rPr>
                        <a:t>x + a</a:t>
                      </a:r>
                      <a:r>
                        <a:rPr lang="en-US" sz="3200" baseline="-25000" dirty="0">
                          <a:solidFill>
                            <a:srgbClr val="00B050"/>
                          </a:solidFill>
                          <a:effectLst/>
                        </a:rPr>
                        <a:t>0</a:t>
                      </a:r>
                      <a:endParaRPr lang="en-US" sz="3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4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Quartic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f(x) = a</a:t>
                      </a:r>
                      <a:r>
                        <a:rPr lang="en-US" sz="3200" baseline="-25000" dirty="0">
                          <a:effectLst/>
                        </a:rPr>
                        <a:t>4</a:t>
                      </a:r>
                      <a:r>
                        <a:rPr lang="en-US" sz="3200" dirty="0">
                          <a:effectLst/>
                        </a:rPr>
                        <a:t>x</a:t>
                      </a:r>
                      <a:r>
                        <a:rPr lang="en-US" sz="3200" baseline="30000" dirty="0">
                          <a:effectLst/>
                        </a:rPr>
                        <a:t>4 </a:t>
                      </a:r>
                      <a:r>
                        <a:rPr lang="en-US" sz="3200" dirty="0">
                          <a:effectLst/>
                        </a:rPr>
                        <a:t>+ a</a:t>
                      </a:r>
                      <a:r>
                        <a:rPr lang="en-US" sz="3200" baseline="-25000" dirty="0">
                          <a:effectLst/>
                        </a:rPr>
                        <a:t>3</a:t>
                      </a:r>
                      <a:r>
                        <a:rPr lang="en-US" sz="3200" dirty="0">
                          <a:effectLst/>
                        </a:rPr>
                        <a:t>x</a:t>
                      </a:r>
                      <a:r>
                        <a:rPr lang="en-US" sz="3200" baseline="30000" dirty="0">
                          <a:effectLst/>
                        </a:rPr>
                        <a:t>3</a:t>
                      </a:r>
                      <a:r>
                        <a:rPr lang="en-US" sz="3200" dirty="0">
                          <a:effectLst/>
                        </a:rPr>
                        <a:t> + a</a:t>
                      </a:r>
                      <a:r>
                        <a:rPr lang="en-US" sz="3200" baseline="-25000" dirty="0">
                          <a:effectLst/>
                        </a:rPr>
                        <a:t>2</a:t>
                      </a:r>
                      <a:r>
                        <a:rPr lang="en-US" sz="3200" dirty="0">
                          <a:effectLst/>
                        </a:rPr>
                        <a:t>x</a:t>
                      </a:r>
                      <a:r>
                        <a:rPr lang="en-US" sz="3200" baseline="30000" dirty="0">
                          <a:effectLst/>
                        </a:rPr>
                        <a:t>2</a:t>
                      </a:r>
                      <a:r>
                        <a:rPr lang="en-US" sz="3200" dirty="0">
                          <a:effectLst/>
                        </a:rPr>
                        <a:t> + a</a:t>
                      </a:r>
                      <a:r>
                        <a:rPr lang="en-US" sz="3200" baseline="-25000" dirty="0">
                          <a:effectLst/>
                        </a:rPr>
                        <a:t>1</a:t>
                      </a:r>
                      <a:r>
                        <a:rPr lang="en-US" sz="3200" dirty="0">
                          <a:effectLst/>
                        </a:rPr>
                        <a:t>x + a</a:t>
                      </a:r>
                      <a:r>
                        <a:rPr lang="en-US" sz="3200" baseline="-25000" dirty="0">
                          <a:effectLst/>
                        </a:rPr>
                        <a:t>0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12" marR="605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81600" y="3042370"/>
            <a:ext cx="1486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/>
              </a:rPr>
              <a:t>f(x) = -14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6532" y="3932242"/>
            <a:ext cx="1805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/>
              </a:rPr>
              <a:t>f(x) = 5x - 7</a:t>
            </a:r>
            <a:endParaRPr lang="en-US" sz="2800" dirty="0" smtClean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09010" y="5259708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effectLst/>
              </a:rPr>
              <a:t>f(x) = 2x</a:t>
            </a:r>
            <a:r>
              <a:rPr lang="en-US" sz="2800" baseline="30000" dirty="0" smtClean="0">
                <a:solidFill>
                  <a:srgbClr val="00B0F0"/>
                </a:solidFill>
                <a:effectLst/>
              </a:rPr>
              <a:t>2</a:t>
            </a:r>
            <a:r>
              <a:rPr lang="en-US" sz="2800" dirty="0" smtClean="0">
                <a:solidFill>
                  <a:srgbClr val="00B0F0"/>
                </a:solidFill>
                <a:effectLst/>
              </a:rPr>
              <a:t> + x - 9</a:t>
            </a:r>
            <a:endParaRPr lang="en-US" sz="2800" dirty="0" smtClean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4381" y="6564124"/>
            <a:ext cx="2589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effectLst/>
              </a:rPr>
              <a:t>f(x) = x</a:t>
            </a:r>
            <a:r>
              <a:rPr lang="en-US" sz="2800" baseline="30000" dirty="0" smtClean="0">
                <a:solidFill>
                  <a:srgbClr val="00B050"/>
                </a:solidFill>
                <a:effectLst/>
              </a:rPr>
              <a:t>3</a:t>
            </a:r>
            <a:r>
              <a:rPr lang="en-US" sz="2800" dirty="0" smtClean="0">
                <a:solidFill>
                  <a:srgbClr val="00B050"/>
                </a:solidFill>
                <a:effectLst/>
              </a:rPr>
              <a:t> – x</a:t>
            </a:r>
            <a:r>
              <a:rPr lang="en-US" sz="2800" baseline="30000" dirty="0" smtClean="0">
                <a:solidFill>
                  <a:srgbClr val="00B050"/>
                </a:solidFill>
                <a:effectLst/>
              </a:rPr>
              <a:t>2</a:t>
            </a:r>
            <a:r>
              <a:rPr lang="en-US" sz="2800" dirty="0" smtClean="0">
                <a:solidFill>
                  <a:srgbClr val="00B050"/>
                </a:solidFill>
                <a:effectLst/>
              </a:rPr>
              <a:t> + 3x</a:t>
            </a:r>
            <a:endParaRPr lang="en-US" sz="2800" dirty="0" smtClean="0">
              <a:solidFill>
                <a:srgbClr val="00B05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07455" y="8172938"/>
            <a:ext cx="2398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/>
              </a:rPr>
              <a:t>f(x) = x</a:t>
            </a:r>
            <a:r>
              <a:rPr lang="en-US" sz="2800" baseline="30000" dirty="0" smtClean="0">
                <a:effectLst/>
              </a:rPr>
              <a:t>4</a:t>
            </a:r>
            <a:r>
              <a:rPr lang="en-US" sz="2800" dirty="0" smtClean="0">
                <a:effectLst/>
              </a:rPr>
              <a:t> + 2x</a:t>
            </a:r>
            <a:r>
              <a:rPr lang="en-US" sz="2800" baseline="30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- 1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936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i="0" u="none" strike="noStrike" baseline="0" smtClean="0">
                <a:latin typeface="Comic Sans MS"/>
              </a:rPr>
              <a:t>IDENTIFYING POLYNOMIAL FUNCTIONS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209800"/>
            <a:ext cx="6172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Decide </a:t>
            </a:r>
            <a:r>
              <a:rPr lang="en-US" sz="2800" dirty="0"/>
              <a:t>whether the function is a polynomial function.  If it is, write the function in standard form and state its degree, type, and leading coefficient</a:t>
            </a:r>
            <a:r>
              <a:rPr lang="en-US" sz="2800" dirty="0" smtClean="0"/>
              <a:t>.</a:t>
            </a:r>
            <a:r>
              <a:rPr lang="en-US" dirty="0"/>
              <a:t>	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4088977"/>
            <a:ext cx="3429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f(x) = ½x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– 3x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 - 7 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478970" y="4822467"/>
            <a:ext cx="561702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Polynomial or NOT </a:t>
            </a:r>
            <a:r>
              <a:rPr lang="en-US" sz="2800" b="1" dirty="0" smtClean="0"/>
              <a:t>Polynomial</a:t>
            </a:r>
            <a:endParaRPr lang="en-US" sz="2800" dirty="0"/>
          </a:p>
          <a:p>
            <a:r>
              <a:rPr lang="en-US" sz="2800" b="1" dirty="0"/>
              <a:t> </a:t>
            </a:r>
            <a:endParaRPr lang="en-US" sz="2800" dirty="0"/>
          </a:p>
          <a:p>
            <a:r>
              <a:rPr lang="en-US" sz="2800" b="1" dirty="0"/>
              <a:t>SF: </a:t>
            </a:r>
            <a:endParaRPr lang="en-US" sz="2800" b="1" dirty="0" smtClean="0"/>
          </a:p>
          <a:p>
            <a:r>
              <a:rPr lang="en-US" sz="2800" b="1" dirty="0" smtClean="0"/>
              <a:t>Degree</a:t>
            </a:r>
            <a:r>
              <a:rPr lang="en-US" sz="2800" b="1" dirty="0"/>
              <a:t>:  </a:t>
            </a:r>
            <a:endParaRPr lang="en-US" sz="2800" dirty="0"/>
          </a:p>
          <a:p>
            <a:r>
              <a:rPr lang="en-US" sz="2800" b="1" dirty="0"/>
              <a:t>Type:		 </a:t>
            </a:r>
            <a:endParaRPr lang="en-US" sz="2800" dirty="0"/>
          </a:p>
          <a:p>
            <a:r>
              <a:rPr lang="en-US" sz="2800" b="1" dirty="0"/>
              <a:t>LC:	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04800" y="4025682"/>
                <a:ext cx="3429000" cy="56374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sz="2800" dirty="0" smtClean="0"/>
                  <a:t>f(x) = 7x-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en-US" sz="2800" b="0" i="0" smtClean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l-GR" sz="2800" b="0" i="1" smtClean="0">
                        <a:latin typeface="Cambria Math"/>
                        <a:ea typeface="Cambria Math"/>
                      </a:rPr>
                      <m:t>π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/>
                  <a:t> </a:t>
                </a:r>
                <a:endParaRPr lang="en-US" sz="28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025682"/>
                <a:ext cx="3429000" cy="563744"/>
              </a:xfrm>
              <a:prstGeom prst="rect">
                <a:avLst/>
              </a:prstGeom>
              <a:blipFill rotWithShape="1">
                <a:blip r:embed="rId2"/>
                <a:stretch>
                  <a:fillRect l="-3552" t="-2151" b="-30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152400" y="4088977"/>
            <a:ext cx="3429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/>
              <a:t>f(x) = 6x</a:t>
            </a:r>
            <a:r>
              <a:rPr lang="en-US" sz="2800" baseline="30000" dirty="0"/>
              <a:t>2</a:t>
            </a:r>
            <a:r>
              <a:rPr lang="en-US" sz="2800" dirty="0"/>
              <a:t> + 2x</a:t>
            </a:r>
            <a:r>
              <a:rPr lang="en-US" sz="2800" baseline="30000" dirty="0"/>
              <a:t>-1</a:t>
            </a:r>
            <a:r>
              <a:rPr lang="en-US" sz="2800" dirty="0"/>
              <a:t> + x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4066206"/>
            <a:ext cx="3429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/>
              <a:t>f(x) = x + 2</a:t>
            </a:r>
            <a:r>
              <a:rPr lang="en-US" sz="2800" baseline="30000" dirty="0"/>
              <a:t>x</a:t>
            </a:r>
            <a:r>
              <a:rPr lang="en-US" sz="2800" dirty="0"/>
              <a:t> – 0.6x</a:t>
            </a:r>
            <a:r>
              <a:rPr lang="en-US" sz="2800" baseline="30000" dirty="0"/>
              <a:t>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664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6172200" cy="1828800"/>
          </a:xfrm>
        </p:spPr>
        <p:txBody>
          <a:bodyPr>
            <a:normAutofit/>
          </a:bodyPr>
          <a:lstStyle/>
          <a:p>
            <a:pPr marR="0" rtl="0"/>
            <a:r>
              <a:rPr lang="en-US" b="0" i="0" u="none" strike="noStrike" baseline="0" dirty="0" smtClean="0">
                <a:latin typeface="Comic Sans MS"/>
              </a:rPr>
              <a:t>Evaluating a polynomial function</a:t>
            </a:r>
          </a:p>
        </p:txBody>
      </p:sp>
      <p:sp>
        <p:nvSpPr>
          <p:cNvPr id="4" name="Title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7500"/>
          </a:bodyPr>
          <a:lstStyle/>
          <a:p>
            <a:pPr marR="0" rtl="0"/>
            <a:r>
              <a:rPr lang="en-US" b="0" i="0" u="none" strike="noStrike" baseline="0" dirty="0" smtClean="0">
                <a:latin typeface="Comic Sans MS"/>
              </a:rPr>
              <a:t>One way to evaluate a polynomial function is to use </a:t>
            </a:r>
            <a:r>
              <a:rPr lang="en-US" b="1" i="0" u="sng" strike="noStrike" baseline="0" dirty="0" smtClean="0">
                <a:latin typeface="Century Gothic"/>
              </a:rPr>
              <a:t>direct substitution</a:t>
            </a:r>
            <a:r>
              <a:rPr lang="en-US" b="0" i="0" u="none" strike="noStrike" baseline="0" dirty="0" smtClean="0">
                <a:latin typeface="Comic Sans MS"/>
              </a:rPr>
              <a:t>.  </a:t>
            </a:r>
          </a:p>
          <a:p>
            <a:pPr marL="0" marR="0" indent="0" rtl="0">
              <a:buNone/>
            </a:pPr>
            <a:r>
              <a:rPr lang="en-US" b="0" i="0" u="none" strike="noStrike" baseline="0" dirty="0" smtClean="0">
                <a:latin typeface="Comic Sans MS"/>
              </a:rPr>
              <a:t>For instance,</a:t>
            </a:r>
          </a:p>
          <a:p>
            <a:pPr marL="0" marR="0" indent="0" rtl="0">
              <a:buNone/>
            </a:pPr>
            <a:r>
              <a:rPr lang="en-US" b="0" i="0" u="none" strike="noStrike" baseline="0" dirty="0" smtClean="0">
                <a:latin typeface="Comic Sans MS"/>
              </a:rPr>
              <a:t>f(x) = 2x</a:t>
            </a:r>
            <a:r>
              <a:rPr lang="en-US" b="0" i="0" u="none" strike="noStrike" baseline="30000" dirty="0" smtClean="0">
                <a:latin typeface="Comic Sans MS"/>
              </a:rPr>
              <a:t>4</a:t>
            </a:r>
            <a:r>
              <a:rPr lang="en-US" b="0" i="0" u="none" strike="noStrike" baseline="0" dirty="0" smtClean="0">
                <a:latin typeface="Comic Sans MS"/>
              </a:rPr>
              <a:t> – 8x</a:t>
            </a:r>
            <a:r>
              <a:rPr lang="en-US" b="0" i="0" u="none" strike="noStrike" baseline="30000" dirty="0" smtClean="0">
                <a:latin typeface="Comic Sans MS"/>
              </a:rPr>
              <a:t>2</a:t>
            </a:r>
            <a:r>
              <a:rPr lang="en-US" b="0" i="0" u="none" strike="noStrike" baseline="0" dirty="0" smtClean="0">
                <a:latin typeface="Comic Sans MS"/>
              </a:rPr>
              <a:t> + 5x – 7 </a:t>
            </a:r>
          </a:p>
          <a:p>
            <a:pPr marL="0" marR="0" indent="0" rtl="0">
              <a:buNone/>
            </a:pPr>
            <a:r>
              <a:rPr lang="en-US" b="0" i="0" u="none" strike="noStrike" baseline="0" dirty="0" smtClean="0">
                <a:latin typeface="Comic Sans MS"/>
              </a:rPr>
              <a:t>when x = 3 </a:t>
            </a:r>
          </a:p>
          <a:p>
            <a:pPr marL="0" marR="0" indent="0" rtl="0">
              <a:buNone/>
            </a:pPr>
            <a:endParaRPr lang="en-US" b="0" i="0" u="none" strike="noStrike" baseline="0" dirty="0" smtClean="0">
              <a:latin typeface="Comic Sans MS"/>
            </a:endParaRPr>
          </a:p>
          <a:p>
            <a:pPr marL="0" marR="0" indent="0" rtl="0">
              <a:buNone/>
            </a:pPr>
            <a:r>
              <a:rPr lang="en-US" b="0" i="0" u="none" strike="noStrike" baseline="0" dirty="0" smtClean="0">
                <a:latin typeface="Comic Sans MS"/>
              </a:rPr>
              <a:t>f(3) = 2(3)</a:t>
            </a:r>
            <a:r>
              <a:rPr lang="en-US" b="0" i="0" u="none" strike="noStrike" baseline="30000" dirty="0" smtClean="0">
                <a:latin typeface="Comic Sans MS"/>
              </a:rPr>
              <a:t>4</a:t>
            </a:r>
            <a:r>
              <a:rPr lang="en-US" b="0" i="0" u="none" strike="noStrike" baseline="0" dirty="0" smtClean="0">
                <a:latin typeface="Comic Sans MS"/>
              </a:rPr>
              <a:t> – 8(3)</a:t>
            </a:r>
            <a:r>
              <a:rPr lang="en-US" b="0" i="0" u="none" strike="noStrike" baseline="30000" dirty="0" smtClean="0">
                <a:latin typeface="Comic Sans MS"/>
              </a:rPr>
              <a:t>2</a:t>
            </a:r>
            <a:r>
              <a:rPr lang="en-US" b="0" i="0" u="none" strike="noStrike" baseline="0" dirty="0" smtClean="0">
                <a:latin typeface="Comic Sans MS"/>
              </a:rPr>
              <a:t> + 5(3) – 7  </a:t>
            </a:r>
          </a:p>
          <a:p>
            <a:pPr marL="0" marR="0" indent="0" rtl="0">
              <a:buNone/>
            </a:pPr>
            <a:r>
              <a:rPr lang="en-US" b="0" i="0" u="none" strike="noStrike" baseline="0" dirty="0" smtClean="0">
                <a:latin typeface="Comic Sans MS"/>
              </a:rPr>
              <a:t>= 98</a:t>
            </a:r>
          </a:p>
        </p:txBody>
      </p:sp>
    </p:spTree>
    <p:extLst>
      <p:ext uri="{BB962C8B-B14F-4D97-AF65-F5344CB8AC3E}">
        <p14:creationId xmlns:p14="http://schemas.microsoft.com/office/powerpoint/2010/main" val="181865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pt-BR" b="0" i="0" u="none" strike="noStrike" baseline="0" dirty="0" smtClean="0">
                <a:latin typeface="Comic Sans MS"/>
              </a:rPr>
              <a:t>	Examples	</a:t>
            </a:r>
            <a:endParaRPr lang="pt-BR" b="1" i="0" u="none" strike="noStrike" baseline="0" dirty="0" smtClean="0">
              <a:latin typeface="Comic Sans M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0" i="0" u="none" strike="noStrike" baseline="0" dirty="0" smtClean="0">
                <a:latin typeface="Comic Sans MS"/>
              </a:rPr>
              <a:t>h(x) = x + ½x</a:t>
            </a:r>
            <a:r>
              <a:rPr lang="pt-BR" b="0" i="0" u="none" strike="noStrike" baseline="30000" dirty="0" smtClean="0">
                <a:latin typeface="Comic Sans MS"/>
              </a:rPr>
              <a:t>4</a:t>
            </a:r>
            <a:r>
              <a:rPr lang="pt-BR" b="0" i="0" u="none" strike="noStrike" baseline="0" dirty="0" smtClean="0">
                <a:latin typeface="Comic Sans MS"/>
              </a:rPr>
              <a:t> - ¾x</a:t>
            </a:r>
            <a:r>
              <a:rPr lang="pt-BR" b="0" i="0" u="none" strike="noStrike" baseline="30000" dirty="0" smtClean="0">
                <a:latin typeface="Comic Sans MS"/>
              </a:rPr>
              <a:t>3</a:t>
            </a:r>
            <a:r>
              <a:rPr lang="pt-BR" b="0" i="0" u="none" strike="noStrike" baseline="0" dirty="0" smtClean="0">
                <a:latin typeface="Comic Sans MS"/>
              </a:rPr>
              <a:t> + 10; x = -4</a:t>
            </a:r>
          </a:p>
          <a:p>
            <a:pPr marL="0" indent="0">
              <a:buNone/>
            </a:pPr>
            <a:endParaRPr lang="pt-BR" dirty="0">
              <a:latin typeface="Comic Sans MS"/>
            </a:endParaRPr>
          </a:p>
          <a:p>
            <a:pPr marL="0" indent="0">
              <a:buNone/>
            </a:pPr>
            <a:endParaRPr lang="pt-BR" dirty="0" smtClean="0">
              <a:latin typeface="Comic Sans MS"/>
            </a:endParaRPr>
          </a:p>
          <a:p>
            <a:pPr marL="0" indent="0">
              <a:buNone/>
            </a:pPr>
            <a:endParaRPr lang="pt-BR" dirty="0">
              <a:latin typeface="Comic Sans MS"/>
            </a:endParaRPr>
          </a:p>
          <a:p>
            <a:pPr marL="0" indent="0">
              <a:buNone/>
            </a:pPr>
            <a:r>
              <a:rPr lang="pt-BR" b="0" i="0" u="none" strike="noStrike" baseline="0" dirty="0" smtClean="0">
                <a:latin typeface="Comic Sans MS"/>
              </a:rPr>
              <a:t>g(x) = 4x</a:t>
            </a:r>
            <a:r>
              <a:rPr lang="pt-BR" b="0" i="0" u="none" strike="noStrike" baseline="30000" dirty="0" smtClean="0">
                <a:latin typeface="Comic Sans MS"/>
              </a:rPr>
              <a:t>5</a:t>
            </a:r>
            <a:r>
              <a:rPr lang="pt-BR" b="0" i="0" u="none" strike="noStrike" baseline="0" dirty="0" smtClean="0">
                <a:latin typeface="Comic Sans MS"/>
              </a:rPr>
              <a:t> + 6x</a:t>
            </a:r>
            <a:r>
              <a:rPr lang="pt-BR" b="0" i="0" u="none" strike="noStrike" baseline="30000" dirty="0" smtClean="0">
                <a:latin typeface="Comic Sans MS"/>
              </a:rPr>
              <a:t>3</a:t>
            </a:r>
            <a:r>
              <a:rPr lang="pt-BR" b="0" i="0" u="none" strike="noStrike" baseline="0" dirty="0" smtClean="0">
                <a:latin typeface="Comic Sans MS"/>
              </a:rPr>
              <a:t> + x</a:t>
            </a:r>
            <a:r>
              <a:rPr lang="pt-BR" b="0" i="0" u="none" strike="noStrike" baseline="30000" dirty="0" smtClean="0">
                <a:latin typeface="Comic Sans MS"/>
              </a:rPr>
              <a:t>2</a:t>
            </a:r>
            <a:r>
              <a:rPr lang="pt-BR" b="0" i="0" u="none" strike="noStrike" baseline="0" dirty="0" smtClean="0">
                <a:latin typeface="Comic Sans MS"/>
              </a:rPr>
              <a:t> – 10x</a:t>
            </a:r>
            <a:r>
              <a:rPr lang="pt-BR" b="0" i="0" u="none" strike="noStrike" baseline="30000" dirty="0" smtClean="0">
                <a:latin typeface="Comic Sans MS"/>
              </a:rPr>
              <a:t> </a:t>
            </a:r>
            <a:r>
              <a:rPr lang="pt-BR" b="0" i="0" u="none" strike="noStrike" baseline="0" dirty="0" smtClean="0">
                <a:latin typeface="Comic Sans MS"/>
              </a:rPr>
              <a:t>+ 5; x = 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84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Behavior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42900" y="2133601"/>
                <a:ext cx="6172200" cy="3733799"/>
              </a:xfrm>
            </p:spPr>
            <p:txBody>
              <a:bodyPr/>
              <a:lstStyle/>
              <a:p>
                <a:r>
                  <a:rPr lang="en-US" dirty="0" smtClean="0"/>
                  <a:t>The end behavior of a function is the behavior of the graph as x approaches (+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∞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or (-</a:t>
                </a:r>
                <a:r>
                  <a:rPr lang="en-US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∞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The expression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→+∞</m:t>
                    </m:r>
                  </m:oMath>
                </a14:m>
                <a:r>
                  <a:rPr lang="en-US" dirty="0" smtClean="0"/>
                  <a:t> is read as “x approaches positive infinity”.</a:t>
                </a:r>
              </a:p>
              <a:p>
                <a:r>
                  <a:rPr lang="en-US" dirty="0" smtClean="0"/>
                  <a:t>In other words, “what does the function do far from x=0?”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42900" y="2133601"/>
                <a:ext cx="6172200" cy="3733799"/>
              </a:xfrm>
              <a:blipFill rotWithShape="1">
                <a:blip r:embed="rId2"/>
                <a:stretch>
                  <a:fillRect l="-2172" t="-2121" r="-3850" b="-4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81000" y="6477000"/>
            <a:ext cx="1519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p. 331 Activity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8106" y="7391400"/>
            <a:ext cx="3429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HW:6.2#47, 54-63x3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05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Polynomials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289559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Make a table of values.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Plot the points from the table.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Connect the points with a smooth curve.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the end behavior.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35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04800" y="533401"/>
                <a:ext cx="6172200" cy="685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3 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−4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04800" y="533401"/>
                <a:ext cx="6172200" cy="685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251733"/>
              </p:ext>
            </p:extLst>
          </p:nvPr>
        </p:nvGraphicFramePr>
        <p:xfrm>
          <a:off x="1143000" y="1447800"/>
          <a:ext cx="4572000" cy="4145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-7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-1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23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4358751"/>
                  </p:ext>
                </p:extLst>
              </p:nvPr>
            </p:nvGraphicFramePr>
            <p:xfrm>
              <a:off x="1143000" y="5867400"/>
              <a:ext cx="4572000" cy="15544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286000"/>
                    <a:gridCol w="2286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x</a:t>
                          </a:r>
                          <a:endParaRPr lang="en-US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y</a:t>
                          </a:r>
                          <a:endParaRPr lang="en-US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>
                              <a:ea typeface="Cambria Math"/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r>
                                <a:rPr lang="en-US" sz="2800" i="1" dirty="0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oMath>
                          </a14:m>
                          <a:endParaRPr lang="en-US" sz="280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i="0" dirty="0" smtClean="0">
                              <a:latin typeface="+mn-lt"/>
                              <a:ea typeface="Cambria Math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r>
                                <a:rPr lang="en-US" sz="2800" i="1" dirty="0" smtClean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oMath>
                          </a14:m>
                          <a:endParaRPr lang="en-US" sz="2800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4358751"/>
                  </p:ext>
                </p:extLst>
              </p:nvPr>
            </p:nvGraphicFramePr>
            <p:xfrm>
              <a:off x="1143000" y="5867400"/>
              <a:ext cx="4572000" cy="15544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286000"/>
                    <a:gridCol w="2286000"/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x</a:t>
                          </a:r>
                          <a:endParaRPr lang="en-US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/>
                            <a:t>y</a:t>
                          </a:r>
                          <a:endParaRPr lang="en-US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67" t="-110588" r="-100000" b="-13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67" t="-210588" r="-100000" b="-3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2032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622</Words>
  <Application>Microsoft Office PowerPoint</Application>
  <PresentationFormat>On-screen Show (4:3)</PresentationFormat>
  <Paragraphs>129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VOCABULARY</vt:lpstr>
      <vt:lpstr>COMMON POLYNOMIAL FUNCTIONS </vt:lpstr>
      <vt:lpstr>IDENTIFYING POLYNOMIAL FUNCTIONS</vt:lpstr>
      <vt:lpstr>Evaluating a polynomial function</vt:lpstr>
      <vt:lpstr> Examples </vt:lpstr>
      <vt:lpstr>End Behavior</vt:lpstr>
      <vt:lpstr>Graphing Polynomials</vt:lpstr>
      <vt:lpstr>PowerPoint Presentation</vt:lpstr>
      <vt:lpstr>y=x^(3 )+x^2-4x-1</vt:lpstr>
      <vt:lpstr>Synthetic Substitution</vt:lpstr>
    </vt:vector>
  </TitlesOfParts>
  <Company>Thornton Fractional Township HS D 215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Raja, Sheila</dc:creator>
  <cp:lastModifiedBy>Raja, Sheila</cp:lastModifiedBy>
  <cp:revision>23</cp:revision>
  <dcterms:created xsi:type="dcterms:W3CDTF">2012-01-17T13:55:41Z</dcterms:created>
  <dcterms:modified xsi:type="dcterms:W3CDTF">2012-01-20T14:20:19Z</dcterms:modified>
</cp:coreProperties>
</file>